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2"/>
  </p:notesMasterIdLst>
  <p:sldIdLst>
    <p:sldId id="256" r:id="rId2"/>
    <p:sldId id="273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5" r:id="rId12"/>
    <p:sldId id="286" r:id="rId13"/>
    <p:sldId id="287" r:id="rId14"/>
    <p:sldId id="290" r:id="rId15"/>
    <p:sldId id="291" r:id="rId16"/>
    <p:sldId id="292" r:id="rId17"/>
    <p:sldId id="293" r:id="rId18"/>
    <p:sldId id="294" r:id="rId19"/>
    <p:sldId id="295" r:id="rId20"/>
    <p:sldId id="288" r:id="rId21"/>
  </p:sldIdLst>
  <p:sldSz cx="4610100" cy="3460750"/>
  <p:notesSz cx="4610100" cy="346075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8EF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40" autoAdjust="0"/>
    <p:restoredTop sz="93831"/>
  </p:normalViewPr>
  <p:slideViewPr>
    <p:cSldViewPr>
      <p:cViewPr varScale="1">
        <p:scale>
          <a:sx n="291" d="100"/>
          <a:sy n="291" d="100"/>
        </p:scale>
        <p:origin x="2628" y="21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2611438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547ADD-9021-4B56-9704-593FA2B92072}" type="datetimeFigureOut">
              <a:rPr lang="ru-RU" smtClean="0"/>
              <a:t>13.06.2025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2611438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D44BF8-F11D-4543-936C-9F5A877149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2874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8003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7058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379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109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3288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21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00888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58227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39223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9864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2007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7164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1142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417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7944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5227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6422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6836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44BF8-F11D-4543-936C-9F5A87714993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3089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757" y="1072832"/>
            <a:ext cx="3918585" cy="726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4AF77-F83F-4B7A-BC30-FB4C8B0C2E6D}" type="datetime1">
              <a:rPr lang="en-US" smtClean="0"/>
              <a:t>6/13/2025</a:t>
            </a:fld>
            <a:endParaRPr lang="en-US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3152CA5A-6682-53D6-7AD0-5034E484EC9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5157" y="3323547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 b="0" i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/>
              <a:pPr marL="38100">
                <a:spcBef>
                  <a:spcPts val="95"/>
                </a:spcBef>
              </a:pPr>
              <a:t>‹#›</a:t>
            </a:fld>
            <a:endParaRPr lang="ru-RU"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750" b="0" i="1">
                <a:solidFill>
                  <a:srgbClr val="7F7F7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906F32-FF44-4D02-A0DA-740A7ACE4701}" type="datetime1">
              <a:rPr lang="en-US" smtClean="0"/>
              <a:t>6/13/2025</a:t>
            </a:fld>
            <a:endParaRPr lang="en-US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9FDB2CF-C6C6-838B-A1F3-0E6E3C671E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 b="0" i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/>
              <a:pPr marL="38100">
                <a:spcBef>
                  <a:spcPts val="95"/>
                </a:spcBef>
              </a:pPr>
              <a:t>‹#›</a:t>
            </a:fld>
            <a:endParaRPr lang="ru-RU"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71AAB-9748-4352-89BC-2D6829189A04}" type="datetime1">
              <a:rPr lang="en-US" smtClean="0"/>
              <a:t>6/13/2025</a:t>
            </a:fld>
            <a:endParaRPr lang="en-US" dirty="0"/>
          </a:p>
        </p:txBody>
      </p:sp>
      <p:sp>
        <p:nvSpPr>
          <p:cNvPr id="8" name="Holder 6">
            <a:extLst>
              <a:ext uri="{FF2B5EF4-FFF2-40B4-BE49-F238E27FC236}">
                <a16:creationId xmlns:a16="http://schemas.microsoft.com/office/drawing/2014/main" id="{D6CBE6AC-9507-1C8D-EDF6-1F62D72D7AF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5157" y="3323547"/>
            <a:ext cx="527293" cy="137203"/>
          </a:xfrm>
        </p:spPr>
        <p:txBody>
          <a:bodyPr lIns="0" tIns="0" rIns="0" bIns="0"/>
          <a:lstStyle>
            <a:lvl1pPr>
              <a:defRPr sz="800" b="0" i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/>
              <a:pPr marL="38100">
                <a:spcBef>
                  <a:spcPts val="95"/>
                </a:spcBef>
              </a:pPr>
              <a:t>‹#›</a:t>
            </a:fld>
            <a:endParaRPr lang="ru-RU"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9450-8257-4AFA-AEDA-B66AA15BB2C9}" type="datetime1">
              <a:rPr lang="en-US" smtClean="0"/>
              <a:t>6/13/2025</a:t>
            </a:fld>
            <a:endParaRPr lang="en-US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B8877E97-D741-D2D8-7981-CBCD2DFBD28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5157" y="3323547"/>
            <a:ext cx="527293" cy="137203"/>
          </a:xfrm>
        </p:spPr>
        <p:txBody>
          <a:bodyPr lIns="0" tIns="0" rIns="0" bIns="0"/>
          <a:lstStyle>
            <a:lvl1pPr>
              <a:defRPr sz="800" b="0" i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/>
              <a:pPr marL="38100">
                <a:spcBef>
                  <a:spcPts val="95"/>
                </a:spcBef>
              </a:pPr>
              <a:t>‹#›</a:t>
            </a:fld>
            <a:r>
              <a:rPr lang="ru-RU" spc="-25" dirty="0"/>
              <a:t> </a:t>
            </a:r>
            <a:endParaRPr lang="ru-RU"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5F9B47-F893-44A8-A979-42A19B9058C9}" type="datetime1">
              <a:rPr lang="en-US" smtClean="0"/>
              <a:t>6/13/2025</a:t>
            </a:fld>
            <a:endParaRPr lang="en-US"/>
          </a:p>
        </p:txBody>
      </p:sp>
      <p:sp>
        <p:nvSpPr>
          <p:cNvPr id="5" name="Holder 6">
            <a:extLst>
              <a:ext uri="{FF2B5EF4-FFF2-40B4-BE49-F238E27FC236}">
                <a16:creationId xmlns:a16="http://schemas.microsoft.com/office/drawing/2014/main" id="{043B10FA-EB6E-CA6E-5D24-0182098530A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25157" y="3323547"/>
            <a:ext cx="527293" cy="137203"/>
          </a:xfrm>
        </p:spPr>
        <p:txBody>
          <a:bodyPr lIns="0" tIns="0" rIns="0" bIns="0"/>
          <a:lstStyle>
            <a:lvl1pPr>
              <a:defRPr sz="800" b="0" i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/>
              <a:pPr marL="38100">
                <a:spcBef>
                  <a:spcPts val="95"/>
                </a:spcBef>
              </a:pPr>
              <a:t>‹#›</a:t>
            </a:fld>
            <a:r>
              <a:rPr lang="ru-RU" spc="-25" dirty="0"/>
              <a:t> </a:t>
            </a:r>
            <a:endParaRPr lang="ru-RU"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15322" y="1236733"/>
            <a:ext cx="1377365" cy="9825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7294" y="121232"/>
            <a:ext cx="3915511" cy="191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43687" y="540447"/>
            <a:ext cx="3662045" cy="12274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" b="0" i="1">
                <a:solidFill>
                  <a:srgbClr val="7F7F7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67434" y="3218497"/>
            <a:ext cx="1475232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EEA81-1057-47F2-BF74-B383739667C0}" type="datetime1">
              <a:rPr lang="en-US" smtClean="0"/>
              <a:t>6/13/2025</a:t>
            </a:fld>
            <a:endParaRPr lang="en-US" dirty="0"/>
          </a:p>
        </p:txBody>
      </p:sp>
      <p:sp>
        <p:nvSpPr>
          <p:cNvPr id="8" name="Holder 6">
            <a:extLst>
              <a:ext uri="{FF2B5EF4-FFF2-40B4-BE49-F238E27FC236}">
                <a16:creationId xmlns:a16="http://schemas.microsoft.com/office/drawing/2014/main" id="{C86760B9-FEB4-2C0C-B39A-92A1039208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157" y="3323547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 b="0" i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/>
              <a:pPr marL="38100">
                <a:spcBef>
                  <a:spcPts val="95"/>
                </a:spcBef>
              </a:pPr>
              <a:t>‹#›</a:t>
            </a:fld>
            <a:endParaRPr lang="ru-RU"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08003" cy="3456304"/>
            <a:chOff x="0" y="0"/>
            <a:chExt cx="4608003" cy="345630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1199" y="0"/>
              <a:ext cx="3646804" cy="335589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7942" y="2459321"/>
              <a:ext cx="775736" cy="91505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3960495" cy="3456304"/>
            </a:xfrm>
            <a:custGeom>
              <a:avLst/>
              <a:gdLst/>
              <a:ahLst/>
              <a:cxnLst/>
              <a:rect l="l" t="t" r="r" b="b"/>
              <a:pathLst>
                <a:path w="3960495" h="3456304">
                  <a:moveTo>
                    <a:pt x="3960049" y="0"/>
                  </a:moveTo>
                  <a:lnTo>
                    <a:pt x="0" y="0"/>
                  </a:lnTo>
                  <a:lnTo>
                    <a:pt x="0" y="3456046"/>
                  </a:lnTo>
                  <a:lnTo>
                    <a:pt x="3240040" y="3456046"/>
                  </a:lnTo>
                  <a:lnTo>
                    <a:pt x="39600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132037" y="0"/>
              <a:ext cx="828040" cy="3456304"/>
            </a:xfrm>
            <a:custGeom>
              <a:avLst/>
              <a:gdLst/>
              <a:ahLst/>
              <a:cxnLst/>
              <a:rect l="l" t="t" r="r" b="b"/>
              <a:pathLst>
                <a:path w="828039" h="3456304">
                  <a:moveTo>
                    <a:pt x="828011" y="0"/>
                  </a:moveTo>
                  <a:lnTo>
                    <a:pt x="720008" y="0"/>
                  </a:lnTo>
                  <a:lnTo>
                    <a:pt x="0" y="3456046"/>
                  </a:lnTo>
                  <a:lnTo>
                    <a:pt x="108002" y="3456046"/>
                  </a:lnTo>
                  <a:lnTo>
                    <a:pt x="828011" y="0"/>
                  </a:lnTo>
                  <a:close/>
                </a:path>
              </a:pathLst>
            </a:custGeom>
            <a:solidFill>
              <a:srgbClr val="176CEA"/>
            </a:solidFill>
          </p:spPr>
          <p:txBody>
            <a:bodyPr wrap="square" lIns="0" tIns="0" rIns="0" bIns="0" rtlCol="0"/>
            <a:lstStyle/>
            <a:p>
              <a:endParaRPr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00590" y="1008356"/>
            <a:ext cx="3084830" cy="51777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 algn="l">
              <a:lnSpc>
                <a:spcPct val="106700"/>
              </a:lnSpc>
              <a:spcBef>
                <a:spcPts val="20"/>
              </a:spcBef>
            </a:pPr>
            <a:r>
              <a:rPr lang="ru-RU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интерактивной среды в трехмерном движке </a:t>
            </a:r>
            <a:r>
              <a:rPr lang="en-GB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 5</a:t>
            </a:r>
            <a:endParaRPr lang="ru-RU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6560" y="2452394"/>
            <a:ext cx="2952890" cy="484107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Студент:		Козлов В.В.</a:t>
            </a:r>
            <a:endParaRPr lang="en-US" sz="1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Научный руководитель: </a:t>
            </a:r>
            <a:r>
              <a:rPr lang="en-US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</a:t>
            </a:r>
            <a:r>
              <a:rPr lang="ru-RU" sz="10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Витюков</a:t>
            </a:r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Ф.А.</a:t>
            </a:r>
          </a:p>
          <a:p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Консультант: </a:t>
            </a:r>
            <a:r>
              <a:rPr lang="en-US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	</a:t>
            </a:r>
            <a:r>
              <a:rPr lang="ru-RU" sz="10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Витюков</a:t>
            </a:r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Ф.А.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45F9AD-D175-0F07-B4C8-47CD1BE2CD54}"/>
              </a:ext>
            </a:extLst>
          </p:cNvPr>
          <p:cNvSpPr txBox="1"/>
          <p:nvPr/>
        </p:nvSpPr>
        <p:spPr>
          <a:xfrm>
            <a:off x="9525" y="-18480"/>
            <a:ext cx="389572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Федеральное государственное автономное образовательное учреждение высшего образования</a:t>
            </a:r>
          </a:p>
          <a:p>
            <a:pPr algn="ctr"/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«МОСКОВСКИЙ ГОСУДАРСТВЕННЫЙ ТЕХНИЧЕСКИЙ УНИВЕРСИТЕТ ИМЕНИ Н.Э.БАУМАНА»</a:t>
            </a:r>
          </a:p>
          <a:p>
            <a:pPr algn="ctr"/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(МГТУ им. Н.Э. Баумана)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BB1766-4CE1-493D-F2BC-F8A621F74A9F}"/>
              </a:ext>
            </a:extLst>
          </p:cNvPr>
          <p:cNvSpPr txBox="1"/>
          <p:nvPr/>
        </p:nvSpPr>
        <p:spPr>
          <a:xfrm>
            <a:off x="1082377" y="3136122"/>
            <a:ext cx="9178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Москва, 2024</a:t>
            </a: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4" y="833376"/>
            <a:ext cx="3896909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10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4" y="1038894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8D58843-C2BF-4F09-AACC-F2A93DA5A189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Разработка кода для реализации полета самолета над сценой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30F3354-00A4-442F-9E0E-10C1BB2E0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35" y="1730375"/>
            <a:ext cx="2152650" cy="12261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4F7287-63C0-4521-8921-91AD8A0A45A7}"/>
              </a:ext>
            </a:extLst>
          </p:cNvPr>
          <p:cNvSpPr txBox="1"/>
          <p:nvPr/>
        </p:nvSpPr>
        <p:spPr>
          <a:xfrm>
            <a:off x="196935" y="1038894"/>
            <a:ext cx="4216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Следующим шагом необходимо сделать </a:t>
            </a:r>
            <a:r>
              <a:rPr lang="ru-RU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отражения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деревьев в воде для более реалистичной картинки.</a:t>
            </a:r>
          </a:p>
          <a:p>
            <a:pPr marL="0" lvl="0" indent="0" algn="just"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 </a:t>
            </a:r>
            <a:r>
              <a:rPr lang="en-GB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UE5 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есть несколько </a:t>
            </a:r>
            <a:r>
              <a:rPr lang="ru-RU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методов отражения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</a:t>
            </a:r>
            <a:r>
              <a:rPr lang="en-GB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Lumen, Screen Space 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 </a:t>
            </a:r>
            <a:r>
              <a:rPr lang="en-GB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Ray Tracing.</a:t>
            </a:r>
          </a:p>
          <a:p>
            <a:pPr marL="0" lvl="0" indent="0" algn="just">
              <a:buNone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Все они по-разному влияют на качество картинки и производительность сцены.</a:t>
            </a:r>
            <a:endParaRPr lang="el-GR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5EB5719-D01B-477E-A8B4-40DD1CB86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450" y="1730375"/>
            <a:ext cx="1981200" cy="1220994"/>
          </a:xfrm>
          <a:prstGeom prst="rect">
            <a:avLst/>
          </a:prstGeom>
        </p:spPr>
      </p:pic>
      <p:sp>
        <p:nvSpPr>
          <p:cNvPr id="16" name="Google Shape;74;p15">
            <a:extLst>
              <a:ext uri="{FF2B5EF4-FFF2-40B4-BE49-F238E27FC236}">
                <a16:creationId xmlns:a16="http://schemas.microsoft.com/office/drawing/2014/main" id="{46FD409B-E197-4649-80FA-6A1B1BB1C86F}"/>
              </a:ext>
            </a:extLst>
          </p:cNvPr>
          <p:cNvSpPr txBox="1"/>
          <p:nvPr/>
        </p:nvSpPr>
        <p:spPr>
          <a:xfrm>
            <a:off x="92160" y="2921499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Поверхность воды без отражений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Google Shape;74;p15">
            <a:extLst>
              <a:ext uri="{FF2B5EF4-FFF2-40B4-BE49-F238E27FC236}">
                <a16:creationId xmlns:a16="http://schemas.microsoft.com/office/drawing/2014/main" id="{15D8C9C3-8C71-4A9F-BD90-DABEC20839DF}"/>
              </a:ext>
            </a:extLst>
          </p:cNvPr>
          <p:cNvSpPr txBox="1"/>
          <p:nvPr/>
        </p:nvSpPr>
        <p:spPr>
          <a:xfrm>
            <a:off x="2228850" y="2918473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Метод отражения </a:t>
            </a:r>
            <a:r>
              <a:rPr lang="en-GB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Ray Tracing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894112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450" y="673301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11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71451" y="890702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10635" y="855060"/>
            <a:ext cx="421622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 </a:t>
            </a:r>
            <a:r>
              <a:rPr lang="en-GB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можно создать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два вида тумана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</a:t>
            </a:r>
            <a:r>
              <a:rPr lang="ru-RU" sz="900" u="sng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плоский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– подходит для кинематографического использования и </a:t>
            </a:r>
            <a:r>
              <a:rPr lang="ru-RU" sz="900" u="sng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объемный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– для внутриигрового использования. В сцене используется объемный туман вследствие лучшей детализированности и передачи арктической атмосферы.</a:t>
            </a:r>
            <a:endParaRPr lang="ru-RU" sz="900" i="1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F61536-7ACB-43CA-9015-16BBF9E1F1A8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Разработка кода для реализации полета самолета над сценой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3A6D340-FDA7-46AD-A1FA-51160FA6B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824" y="1693402"/>
            <a:ext cx="2315741" cy="142332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9EFC031-B88E-4ABC-903B-6A7B721E2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26" y="1696243"/>
            <a:ext cx="1265301" cy="1423322"/>
          </a:xfrm>
          <a:prstGeom prst="rect">
            <a:avLst/>
          </a:prstGeom>
        </p:spPr>
      </p:pic>
      <p:sp>
        <p:nvSpPr>
          <p:cNvPr id="17" name="Google Shape;74;p15">
            <a:extLst>
              <a:ext uri="{FF2B5EF4-FFF2-40B4-BE49-F238E27FC236}">
                <a16:creationId xmlns:a16="http://schemas.microsoft.com/office/drawing/2014/main" id="{C0381138-3FF4-4D2B-9839-1E241C6D32E7}"/>
              </a:ext>
            </a:extLst>
          </p:cNvPr>
          <p:cNvSpPr txBox="1"/>
          <p:nvPr/>
        </p:nvSpPr>
        <p:spPr>
          <a:xfrm>
            <a:off x="-201370" y="3048868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Плоский туман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" name="Google Shape;74;p15">
            <a:extLst>
              <a:ext uri="{FF2B5EF4-FFF2-40B4-BE49-F238E27FC236}">
                <a16:creationId xmlns:a16="http://schemas.microsoft.com/office/drawing/2014/main" id="{C3848C07-A1CB-4D67-AE46-FEC5CC6EB0D9}"/>
              </a:ext>
            </a:extLst>
          </p:cNvPr>
          <p:cNvSpPr txBox="1"/>
          <p:nvPr/>
        </p:nvSpPr>
        <p:spPr>
          <a:xfrm>
            <a:off x="2076450" y="3048868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Объемный туман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659077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12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9753" y="969563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9753" y="969563"/>
            <a:ext cx="421622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Обе версии тумана создаются с помощью добавления определенных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параметров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 дерево графа. Этими параметрами являются плотность, скорость перемещения, прозрачность, зашумление, цвет и др. Также в дерево графа включены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специальные блоки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которые позволяют менять значения параметров </a:t>
            </a:r>
            <a:r>
              <a:rPr lang="ru-RU" sz="900" u="sng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поверхностно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не заходя в сам материал.</a:t>
            </a: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" name="object 2">
            <a:extLst>
              <a:ext uri="{FF2B5EF4-FFF2-40B4-BE49-F238E27FC236}">
                <a16:creationId xmlns:a16="http://schemas.microsoft.com/office/drawing/2014/main" id="{99BE9059-308D-8102-09E1-09EAC1C8944D}"/>
              </a:ext>
            </a:extLst>
          </p:cNvPr>
          <p:cNvSpPr txBox="1">
            <a:spLocks/>
          </p:cNvSpPr>
          <p:nvPr/>
        </p:nvSpPr>
        <p:spPr>
          <a:xfrm>
            <a:off x="219965" y="739494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endParaRPr lang="ru-RU" sz="1200" kern="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80FF9C-5BF8-49DD-AEFA-CB03B8ECCD0E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Разработка кода для реализации полета самолета над сценой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A1BCF52-F998-463F-922E-6A7C408F0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67" y="1860138"/>
            <a:ext cx="1715115" cy="1202914"/>
          </a:xfrm>
          <a:prstGeom prst="rect">
            <a:avLst/>
          </a:prstGeom>
        </p:spPr>
      </p:pic>
      <p:sp>
        <p:nvSpPr>
          <p:cNvPr id="30" name="Google Shape;74;p15">
            <a:extLst>
              <a:ext uri="{FF2B5EF4-FFF2-40B4-BE49-F238E27FC236}">
                <a16:creationId xmlns:a16="http://schemas.microsoft.com/office/drawing/2014/main" id="{EDE2C424-BF3A-4444-8B15-C56312862290}"/>
              </a:ext>
            </a:extLst>
          </p:cNvPr>
          <p:cNvSpPr txBox="1"/>
          <p:nvPr/>
        </p:nvSpPr>
        <p:spPr>
          <a:xfrm>
            <a:off x="-32210" y="2986534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Граф материала плоского тумана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" name="Google Shape;74;p15">
            <a:extLst>
              <a:ext uri="{FF2B5EF4-FFF2-40B4-BE49-F238E27FC236}">
                <a16:creationId xmlns:a16="http://schemas.microsoft.com/office/drawing/2014/main" id="{BC268819-4DC8-44E1-B268-7D6CAD4DC858}"/>
              </a:ext>
            </a:extLst>
          </p:cNvPr>
          <p:cNvSpPr txBox="1"/>
          <p:nvPr/>
        </p:nvSpPr>
        <p:spPr>
          <a:xfrm>
            <a:off x="2149938" y="2983657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Граф материала объемного тумана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F61DD5A-1C40-464F-AB50-4C380BDA8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244" y="1860138"/>
            <a:ext cx="1687686" cy="120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66747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13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201237" y="854273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201237" y="854273"/>
            <a:ext cx="4216227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 сцене необходимо разбавить естественную природу несколькими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искусственными объектами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 Для создания палаточного лагеря использовались материалы из </a:t>
            </a:r>
            <a:r>
              <a:rPr lang="en-GB" sz="900" b="1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Quixel</a:t>
            </a:r>
            <a:r>
              <a:rPr lang="en-GB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Bridge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такие как палета, фургон, бочка, коробка и брезент.</a:t>
            </a:r>
          </a:p>
          <a:p>
            <a:pPr algn="just">
              <a:spcBef>
                <a:spcPts val="1200"/>
              </a:spcBef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Большинство моделей огня сильно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нагружают сцену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вследствие огромного количества частиц самого пламени и дыма. Чтобы число кадров не сильно падало, был использован оптимизированный огонь из 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UE </a:t>
            </a:r>
            <a:r>
              <a:rPr lang="en-GB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Starter Kit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en-US" sz="9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7A49179F-EE95-8E6B-B836-10366DB7F958}"/>
              </a:ext>
            </a:extLst>
          </p:cNvPr>
          <p:cNvSpPr txBox="1">
            <a:spLocks/>
          </p:cNvSpPr>
          <p:nvPr/>
        </p:nvSpPr>
        <p:spPr>
          <a:xfrm>
            <a:off x="196936" y="634173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</a:t>
            </a:r>
            <a:endParaRPr lang="ru-RU" sz="1200" kern="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59F1FC-F17A-4434-8FE5-AFCEFDF76162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Разработка кода для реализации полета самолета над сценой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7070A9-ADAF-44B5-93F5-533F47815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351" y="1922057"/>
            <a:ext cx="2025489" cy="1270588"/>
          </a:xfrm>
          <a:prstGeom prst="rect">
            <a:avLst/>
          </a:prstGeom>
        </p:spPr>
      </p:pic>
      <p:sp>
        <p:nvSpPr>
          <p:cNvPr id="19" name="Google Shape;74;p15">
            <a:extLst>
              <a:ext uri="{FF2B5EF4-FFF2-40B4-BE49-F238E27FC236}">
                <a16:creationId xmlns:a16="http://schemas.microsoft.com/office/drawing/2014/main" id="{A0C6E596-D8B5-4D88-83CD-CA91F204D2DB}"/>
              </a:ext>
            </a:extLst>
          </p:cNvPr>
          <p:cNvSpPr txBox="1"/>
          <p:nvPr/>
        </p:nvSpPr>
        <p:spPr>
          <a:xfrm>
            <a:off x="997995" y="3103258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Сцена палаточного лагеря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496905"/>
      </p:ext>
    </p:extLst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14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210010" y="888238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210010" y="888238"/>
            <a:ext cx="421622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Для создания места крушения использовалось </a:t>
            </a:r>
            <a:r>
              <a:rPr lang="ru-RU" sz="900" u="sng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все из вышеописанного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</a:t>
            </a:r>
            <a:r>
              <a:rPr lang="en-GB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Quixel Bridge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для модели самолета, </a:t>
            </a:r>
            <a:r>
              <a:rPr lang="en-GB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ProceduralFoliageVolume 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для камней под самолетом, огонь из </a:t>
            </a:r>
            <a:r>
              <a:rPr lang="en-GB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UE Starter Kit</a:t>
            </a:r>
            <a:r>
              <a:rPr lang="en-GB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indent="0" algn="just"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Новое в этой сцене – </a:t>
            </a:r>
            <a:r>
              <a:rPr lang="ru-RU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снежная буря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 Она была создана с помощью плагина </a:t>
            </a:r>
            <a:r>
              <a:rPr lang="en-GB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Niagara</a:t>
            </a:r>
            <a:r>
              <a:rPr lang="en-GB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а также отредактирована в разделе графа материала.</a:t>
            </a: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Google Shape;131;p21">
            <a:extLst>
              <a:ext uri="{FF2B5EF4-FFF2-40B4-BE49-F238E27FC236}">
                <a16:creationId xmlns:a16="http://schemas.microsoft.com/office/drawing/2014/main" id="{CF2F7549-F34C-8821-F3B1-81279B34F518}"/>
              </a:ext>
            </a:extLst>
          </p:cNvPr>
          <p:cNvSpPr txBox="1"/>
          <p:nvPr/>
        </p:nvSpPr>
        <p:spPr>
          <a:xfrm>
            <a:off x="1390650" y="3074213"/>
            <a:ext cx="1912097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Сцена места крушения самолета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BEB5685-6955-57F6-5059-BF36D9DB1E36}"/>
              </a:ext>
            </a:extLst>
          </p:cNvPr>
          <p:cNvSpPr txBox="1">
            <a:spLocks/>
          </p:cNvSpPr>
          <p:nvPr/>
        </p:nvSpPr>
        <p:spPr>
          <a:xfrm>
            <a:off x="210010" y="679944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</a:t>
            </a:r>
            <a:endParaRPr lang="ru-RU" sz="1200" kern="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EEA1E5-5CB4-44DE-971B-4E77C243F8DE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Разработка кода для реализации полета самолета над сценой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BAE5A58-61DF-436B-821B-6365D3CFD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124" y="1715163"/>
            <a:ext cx="2235876" cy="140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743528"/>
      </p:ext>
    </p:extLst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15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210010" y="888238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210011" y="888237"/>
            <a:ext cx="1333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buNone/>
            </a:pP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Google Shape;131;p21">
            <a:extLst>
              <a:ext uri="{FF2B5EF4-FFF2-40B4-BE49-F238E27FC236}">
                <a16:creationId xmlns:a16="http://schemas.microsoft.com/office/drawing/2014/main" id="{CF2F7549-F34C-8821-F3B1-81279B34F518}"/>
              </a:ext>
            </a:extLst>
          </p:cNvPr>
          <p:cNvSpPr txBox="1"/>
          <p:nvPr/>
        </p:nvSpPr>
        <p:spPr>
          <a:xfrm>
            <a:off x="336830" y="3068312"/>
            <a:ext cx="1912097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Код файла «</a:t>
            </a:r>
            <a:r>
              <a:rPr lang="en-GB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ArcticFlyingPlane.h»</a:t>
            </a:r>
            <a:endParaRPr lang="ru-RU"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BEB5685-6955-57F6-5059-BF36D9DB1E36}"/>
              </a:ext>
            </a:extLst>
          </p:cNvPr>
          <p:cNvSpPr txBox="1">
            <a:spLocks/>
          </p:cNvSpPr>
          <p:nvPr/>
        </p:nvSpPr>
        <p:spPr>
          <a:xfrm>
            <a:off x="210010" y="679944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Разработка кода для реализации полета самолета над сценой </a:t>
            </a:r>
            <a:endParaRPr lang="ru-RU" sz="1200" kern="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EEA1E5-5CB4-44DE-971B-4E77C243F8DE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Разработка кода для реализации полета самолета над сценой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ADFD0CF-6C0F-4082-AEB3-D9305A18A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30" y="965387"/>
            <a:ext cx="2156298" cy="210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967040"/>
      </p:ext>
    </p:extLst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16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210010" y="888238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210011" y="888237"/>
            <a:ext cx="1333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buNone/>
            </a:pP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Google Shape;131;p21">
            <a:extLst>
              <a:ext uri="{FF2B5EF4-FFF2-40B4-BE49-F238E27FC236}">
                <a16:creationId xmlns:a16="http://schemas.microsoft.com/office/drawing/2014/main" id="{CF2F7549-F34C-8821-F3B1-81279B34F518}"/>
              </a:ext>
            </a:extLst>
          </p:cNvPr>
          <p:cNvSpPr txBox="1"/>
          <p:nvPr/>
        </p:nvSpPr>
        <p:spPr>
          <a:xfrm>
            <a:off x="584592" y="3088715"/>
            <a:ext cx="1912097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Код файла «</a:t>
            </a:r>
            <a:r>
              <a:rPr lang="en-GB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ArcticFlyingPlane.cpp»</a:t>
            </a:r>
            <a:endParaRPr lang="ru-RU"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BEB5685-6955-57F6-5059-BF36D9DB1E36}"/>
              </a:ext>
            </a:extLst>
          </p:cNvPr>
          <p:cNvSpPr txBox="1">
            <a:spLocks/>
          </p:cNvSpPr>
          <p:nvPr/>
        </p:nvSpPr>
        <p:spPr>
          <a:xfrm>
            <a:off x="210010" y="679944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Разработка кода для реализации полета самолета над сценой </a:t>
            </a:r>
            <a:endParaRPr lang="ru-RU" sz="1200" kern="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EEA1E5-5CB4-44DE-971B-4E77C243F8DE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Разработка кода для реализации полета самолета над сценой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660B24-4F66-4A9E-BB35-3E2D9159B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02" y="968946"/>
            <a:ext cx="1870711" cy="211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05300"/>
      </p:ext>
    </p:extLst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17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210010" y="888238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210011" y="888237"/>
            <a:ext cx="1333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buNone/>
            </a:pP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Google Shape;131;p21">
            <a:extLst>
              <a:ext uri="{FF2B5EF4-FFF2-40B4-BE49-F238E27FC236}">
                <a16:creationId xmlns:a16="http://schemas.microsoft.com/office/drawing/2014/main" id="{CF2F7549-F34C-8821-F3B1-81279B34F518}"/>
              </a:ext>
            </a:extLst>
          </p:cNvPr>
          <p:cNvSpPr txBox="1"/>
          <p:nvPr/>
        </p:nvSpPr>
        <p:spPr>
          <a:xfrm>
            <a:off x="124970" y="1639916"/>
            <a:ext cx="1912097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Код файла «</a:t>
            </a:r>
            <a:r>
              <a:rPr lang="en-GB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Arctic.h»</a:t>
            </a:r>
            <a:endParaRPr lang="ru-RU"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BEB5685-6955-57F6-5059-BF36D9DB1E36}"/>
              </a:ext>
            </a:extLst>
          </p:cNvPr>
          <p:cNvSpPr txBox="1">
            <a:spLocks/>
          </p:cNvSpPr>
          <p:nvPr/>
        </p:nvSpPr>
        <p:spPr>
          <a:xfrm>
            <a:off x="210010" y="679944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Разработка кода для реализации полета самолета над сценой </a:t>
            </a:r>
            <a:endParaRPr lang="ru-RU" sz="1200" kern="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EEA1E5-5CB4-44DE-971B-4E77C243F8DE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Разработка кода для реализации полета самолета над сценой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5C2F052-3124-410E-9566-2A546A691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02" y="1056964"/>
            <a:ext cx="1676635" cy="5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223864"/>
      </p:ext>
    </p:extLst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18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210010" y="888238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210010" y="888238"/>
            <a:ext cx="4216227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Тестирование класса </a:t>
            </a:r>
            <a:r>
              <a:rPr lang="en-GB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AArcticFlyingPlane 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проводилось в игровом мире </a:t>
            </a:r>
            <a:r>
              <a:rPr lang="en-GB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 5. 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Основная задача заключалась в </a:t>
            </a:r>
            <a:r>
              <a:rPr lang="ru-RU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проверке корректности движения самолета 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от начальной до конечной позиции за заданное время.</a:t>
            </a:r>
          </a:p>
          <a:p>
            <a:pPr indent="0" algn="just">
              <a:buNone/>
            </a:pPr>
            <a:endParaRPr lang="ru-RU" sz="9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indent="0" algn="just">
              <a:buNone/>
            </a:pPr>
            <a:r>
              <a:rPr lang="ru-RU" sz="900" u="sng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Фактический результат: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Самолет плавно перемещается от начальной позиции (0, 0, 1000) до конечной позиции (5000, 0, 1000) за 5 секунд;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Объект корректно удаляется из игрового мира по завершении полета.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Разработанный класс </a:t>
            </a:r>
            <a:r>
              <a:rPr lang="ru-RU" sz="900" u="sng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успешно выполняет поставленные задачи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демонстрируя основные принципы работы с объектами в 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 5.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Результаты тестирования подтвердили его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работоспособность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и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готовность к дальнейшему использованию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 более сложных игровых сценариях.</a:t>
            </a: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BEB5685-6955-57F6-5059-BF36D9DB1E36}"/>
              </a:ext>
            </a:extLst>
          </p:cNvPr>
          <p:cNvSpPr txBox="1">
            <a:spLocks/>
          </p:cNvSpPr>
          <p:nvPr/>
        </p:nvSpPr>
        <p:spPr>
          <a:xfrm>
            <a:off x="210010" y="679944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Анализ результатов и перспективы дальнейшего развития</a:t>
            </a:r>
            <a:endParaRPr lang="ru-RU" sz="1200" kern="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EEA1E5-5CB4-44DE-971B-4E77C243F8DE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Разработка кода для реализации полета самолета над сценой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</p:spTree>
    <p:extLst>
      <p:ext uri="{BB962C8B-B14F-4D97-AF65-F5344CB8AC3E}">
        <p14:creationId xmlns:p14="http://schemas.microsoft.com/office/powerpoint/2010/main" val="466479036"/>
      </p:ext>
    </p:extLst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19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210010" y="888238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210010" y="888238"/>
            <a:ext cx="4216227" cy="1317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lnSpc>
                <a:spcPct val="150000"/>
              </a:lnSpc>
              <a:buNone/>
            </a:pPr>
            <a:r>
              <a:rPr lang="ru-RU" sz="900" u="sng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Перспективы развития данного решения включают: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Добавление анимации;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Интеграция с системами управления;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Расширение функционала;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системы взаимодействия;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Оптимизация производительности.</a:t>
            </a: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BEB5685-6955-57F6-5059-BF36D9DB1E36}"/>
              </a:ext>
            </a:extLst>
          </p:cNvPr>
          <p:cNvSpPr txBox="1">
            <a:spLocks/>
          </p:cNvSpPr>
          <p:nvPr/>
        </p:nvSpPr>
        <p:spPr>
          <a:xfrm>
            <a:off x="210010" y="679944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Анализ результатов и перспективы дальнейшего развития</a:t>
            </a:r>
            <a:endParaRPr lang="ru-RU" sz="1200" kern="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EEA1E5-5CB4-44DE-971B-4E77C243F8DE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Разработка кода для реализации полета самолета над сценой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</p:spTree>
    <p:extLst>
      <p:ext uri="{BB962C8B-B14F-4D97-AF65-F5344CB8AC3E}">
        <p14:creationId xmlns:p14="http://schemas.microsoft.com/office/powerpoint/2010/main" val="2552858505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5166" y="621755"/>
            <a:ext cx="1312545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spc="-8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</a:t>
            </a:r>
            <a:r>
              <a:rPr sz="1200" spc="-25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оде</a:t>
            </a:r>
            <a:r>
              <a:rPr sz="1200" spc="-35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</a:t>
            </a:r>
            <a:r>
              <a:rPr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жание</a:t>
            </a:r>
            <a:r>
              <a:rPr sz="1200" spc="-55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200" spc="-25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</a:t>
            </a:r>
            <a:r>
              <a:rPr sz="1200" spc="1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к</a:t>
            </a:r>
            <a:r>
              <a:rPr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лада</a:t>
            </a: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2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2E618F-93E9-3FFE-2139-C7EC37B333B9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 тумана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Разработка кода для реализации полета самолета над сценой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5" y="877784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881100"/>
            <a:ext cx="4216227" cy="1940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Разработка кода для реализации полета самолета над сценой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Анализ результатов и перспективы дальнейшего развития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Выводы</a:t>
            </a:r>
          </a:p>
        </p:txBody>
      </p:sp>
    </p:spTree>
    <p:extLst>
      <p:ext uri="{BB962C8B-B14F-4D97-AF65-F5344CB8AC3E}">
        <p14:creationId xmlns:p14="http://schemas.microsoft.com/office/powerpoint/2010/main" val="3242378370"/>
      </p:ext>
    </p:extLst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20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4" y="815975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5" y="892175"/>
            <a:ext cx="4216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28600" algn="just">
              <a:buFont typeface="+mj-lt"/>
              <a:buAutoNum type="arabicPeriod"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гораздо удобнее проводить не в 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а в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смежных программах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предназначенных специально для этого;</a:t>
            </a:r>
          </a:p>
          <a:p>
            <a:pPr indent="-228600" algn="just">
              <a:buFont typeface="+mj-lt"/>
              <a:buAutoNum type="arabicPeriod"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Изучена утилита </a:t>
            </a:r>
            <a:r>
              <a:rPr lang="en-GB" sz="900" b="1" dirty="0" err="1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ProceduralFoliageVolume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позволяющая в течение короткого времени создать несколько сотен объектов в сцене;</a:t>
            </a:r>
          </a:p>
          <a:p>
            <a:pPr indent="-228600" algn="just">
              <a:buFont typeface="+mj-lt"/>
              <a:buAutoNum type="arabicPeriod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Определена разница между различными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видами отражений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 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а также изучен принцип работы трассировки лучей;</a:t>
            </a:r>
          </a:p>
          <a:p>
            <a:pPr indent="-228600" algn="just">
              <a:buFont typeface="+mj-lt"/>
              <a:buAutoNum type="arabicPeriod"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Была проделана работа по оптимизации сцены и определению баланса между красивой картинкой и высоким количеством кадров в секунду.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90287470-9AC8-88C4-F9CE-38A5A11F796A}"/>
              </a:ext>
            </a:extLst>
          </p:cNvPr>
          <p:cNvSpPr txBox="1">
            <a:spLocks/>
          </p:cNvSpPr>
          <p:nvPr/>
        </p:nvSpPr>
        <p:spPr>
          <a:xfrm>
            <a:off x="196934" y="587677"/>
            <a:ext cx="421622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Выводы</a:t>
            </a:r>
            <a:endParaRPr lang="ru-RU" sz="1200" kern="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1EA94F-7216-4C4E-9D00-1C8B080596F9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Разработка кода для реализации полета самолета над сценой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Выводы</a:t>
            </a:r>
          </a:p>
        </p:txBody>
      </p:sp>
    </p:spTree>
    <p:extLst>
      <p:ext uri="{BB962C8B-B14F-4D97-AF65-F5344CB8AC3E}">
        <p14:creationId xmlns:p14="http://schemas.microsoft.com/office/powerpoint/2010/main" val="2292590005"/>
      </p:ext>
    </p:extLst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5" y="664532"/>
            <a:ext cx="1727114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" sz="1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Цель и задачи работы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3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5" y="892175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955046"/>
            <a:ext cx="4216227" cy="173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ru-RU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Основной целью 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исследования является </a:t>
            </a:r>
            <a:r>
              <a:rPr lang="ru-RU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арктической интерактивной среды в трехмерном движке </a:t>
            </a:r>
            <a:r>
              <a:rPr lang="en-GB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 5.</a:t>
            </a:r>
            <a:endParaRPr lang="ru-RU" sz="900" b="1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1000"/>
              </a:spcAft>
              <a:buNone/>
            </a:pP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buNone/>
            </a:pPr>
            <a:r>
              <a:rPr lang="ru-RU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Задачи:</a:t>
            </a:r>
            <a:endParaRPr lang="ru-RU" sz="9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Создать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поверхность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используя программу 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TerreSculptor 2.0;</a:t>
            </a:r>
            <a:endParaRPr lang="ru-RU" sz="9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Создать и нанести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текстуры на поверхность</a:t>
            </a:r>
            <a:r>
              <a:rPr lang="en-GB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;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Размести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ть на поверхности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различные элементы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деревья и камни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;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Сделать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реалистичные отражения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 воде;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Создать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декоративные элементы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для наполнения среды: палаточный лагерь и место крушения самолета.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780C0D-33AD-4592-9599-3AFA09E6DCCB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Разработка кода для реализации полета самолета над сценой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</p:spTree>
    <p:extLst>
      <p:ext uri="{BB962C8B-B14F-4D97-AF65-F5344CB8AC3E}">
        <p14:creationId xmlns:p14="http://schemas.microsoft.com/office/powerpoint/2010/main" val="1989538392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4" y="661966"/>
            <a:ext cx="2336714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" sz="1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4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4" y="892175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71450" y="899411"/>
            <a:ext cx="42162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происходит в программе </a:t>
            </a:r>
            <a:r>
              <a:rPr lang="en-GB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TerreSculptor 2.0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изначально создается плоскость, которую впоследствии можно отредактировать, добавив холмы, плато и овраги, используя встроенную утилиту – </a:t>
            </a:r>
            <a:r>
              <a:rPr lang="en-GB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Perlin Noisemap Generator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973BBDC9-680F-1E86-F403-8195501084FA}"/>
              </a:ext>
            </a:extLst>
          </p:cNvPr>
          <p:cNvSpPr txBox="1"/>
          <p:nvPr/>
        </p:nvSpPr>
        <p:spPr>
          <a:xfrm>
            <a:off x="1123949" y="3035504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Пример создания поверхности в </a:t>
            </a:r>
            <a:r>
              <a:rPr lang="en-GB" sz="800" dirty="0" err="1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TerreSculptor</a:t>
            </a:r>
            <a:r>
              <a:rPr lang="en-GB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2.0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8D8A91-9E2D-4645-B04A-F010166C4406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Разработка кода для реализации полета самолета над сценой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F4C86B5-EA08-492F-8364-DA1FF3F3B05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808" y="1512616"/>
            <a:ext cx="2868481" cy="159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30783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810" y="695569"/>
            <a:ext cx="2336714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5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242702" y="909769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5" y="909769"/>
            <a:ext cx="4216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После создания макета поверхности, происходит его </a:t>
            </a:r>
            <a:r>
              <a:rPr lang="ru-RU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импорт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 проект </a:t>
            </a:r>
            <a:r>
              <a:rPr lang="en-GB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 5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предварительно выбрав нужный материал и выставив необходимые параметры.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Самый важный параметр при импорте – </a:t>
            </a:r>
            <a:r>
              <a:rPr lang="ru-RU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нормализация деталей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 Необходимо задать </a:t>
            </a:r>
            <a:r>
              <a:rPr lang="ru-RU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оптимальное разрешение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чтобы текстуры поверхности не вызывали просадки кадров у пользователей, а также не были слишком размыленными.</a:t>
            </a:r>
            <a:endParaRPr lang="en-US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973BBDC9-680F-1E86-F403-8195501084FA}"/>
              </a:ext>
            </a:extLst>
          </p:cNvPr>
          <p:cNvSpPr txBox="1"/>
          <p:nvPr/>
        </p:nvSpPr>
        <p:spPr>
          <a:xfrm>
            <a:off x="933449" y="3083197"/>
            <a:ext cx="2743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Импортирование макета в </a:t>
            </a:r>
            <a:r>
              <a:rPr lang="en-GB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BC7BC9-5024-4AB5-BC46-42926ADA9A3E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Разработка кода для реализации полета самолета над сценой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B720737-CB9D-4E57-8004-B2DBC9259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164" y="1829732"/>
            <a:ext cx="1039770" cy="134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78209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702" y="689517"/>
            <a:ext cx="2336714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6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242702" y="902024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2225" y="902024"/>
            <a:ext cx="421622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Озеро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– неотъемлемая часть арктического пейзажа. Инструменты 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TerreSculptor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не позволяют его сделать, поэтому создание воды ведется непосредственно в 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UE5.</a:t>
            </a:r>
            <a:endParaRPr lang="ru-RU" sz="9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Unreal Engine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имеет класс актера </a:t>
            </a:r>
            <a:r>
              <a:rPr lang="en-GB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“Water body custom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”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что позволяет создать озеро в любом месте на поверхности. Также необходимо настроить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материал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чтобы вид озера соответствовал общей атмосфере.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ru-RU" sz="9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690182-E198-4402-BDA7-F61BD9510848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Разработка кода для реализации полета самолета над сценой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37E908-A231-4CD4-8D9B-734E3543D72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323" y="1806575"/>
            <a:ext cx="2120363" cy="128416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FC74125-7363-49FF-925A-0329D48CD8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6244" y="1806575"/>
            <a:ext cx="2059809" cy="1284162"/>
          </a:xfrm>
          <a:prstGeom prst="rect">
            <a:avLst/>
          </a:prstGeom>
        </p:spPr>
      </p:pic>
      <p:sp>
        <p:nvSpPr>
          <p:cNvPr id="14" name="Google Shape;74;p15">
            <a:extLst>
              <a:ext uri="{FF2B5EF4-FFF2-40B4-BE49-F238E27FC236}">
                <a16:creationId xmlns:a16="http://schemas.microsoft.com/office/drawing/2014/main" id="{A8672009-5A2E-42E3-BD93-DBFE853D323F}"/>
              </a:ext>
            </a:extLst>
          </p:cNvPr>
          <p:cNvSpPr txBox="1"/>
          <p:nvPr/>
        </p:nvSpPr>
        <p:spPr>
          <a:xfrm>
            <a:off x="1123949" y="3025775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озера и настройка его материала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443309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6" y="796333"/>
            <a:ext cx="4165514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</a:t>
            </a: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7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1016570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1016570"/>
            <a:ext cx="42162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Для нанесения текстур на объекты можн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 использовать встроенную площадку </a:t>
            </a:r>
            <a:r>
              <a:rPr lang="en-GB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Quixel Bridge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 Необходимо найти подходящие текстуры и заменить вершины гор на более заснеженные, а подножия – на более рыхлые.</a:t>
            </a:r>
            <a:endParaRPr lang="en-US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1EB525-A530-48B4-BB61-AA55309ABA0E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Разработка кода для реализации полета самолета над сценой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91D0FC0-A3FF-4394-A867-024262813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368" y="1572460"/>
            <a:ext cx="2152650" cy="1446055"/>
          </a:xfrm>
          <a:prstGeom prst="rect">
            <a:avLst/>
          </a:prstGeom>
        </p:spPr>
      </p:pic>
      <p:sp>
        <p:nvSpPr>
          <p:cNvPr id="14" name="Google Shape;74;p15">
            <a:extLst>
              <a:ext uri="{FF2B5EF4-FFF2-40B4-BE49-F238E27FC236}">
                <a16:creationId xmlns:a16="http://schemas.microsoft.com/office/drawing/2014/main" id="{04A956B8-6FF2-41F1-A351-D28BDF7020CE}"/>
              </a:ext>
            </a:extLst>
          </p:cNvPr>
          <p:cNvSpPr txBox="1"/>
          <p:nvPr/>
        </p:nvSpPr>
        <p:spPr>
          <a:xfrm>
            <a:off x="908093" y="2977114"/>
            <a:ext cx="2743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Вид текстур после их замены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587544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6" y="676830"/>
            <a:ext cx="3896909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8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6" y="892175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6" y="892175"/>
            <a:ext cx="4216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>
              <a:buNone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Модели для деревьев и камней можно также найти в каталоге </a:t>
            </a:r>
            <a:r>
              <a:rPr lang="en-GB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Quixel Bridge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marL="0" lvl="0" indent="0" algn="just"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параметрах моделей необходимо настроить несколько функций, главными из которых являются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коллизия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(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collision)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прирост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(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growth)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marL="0" lvl="0" indent="0" algn="just">
              <a:buNone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Чтобы не создавать каждое дерево вручную, уместно воспользоваться утилитой </a:t>
            </a:r>
            <a:r>
              <a:rPr lang="en-GB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ProceduralFoliageVolume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которая позволяет создать большое количество моделей в выбранной области.</a:t>
            </a:r>
            <a:endParaRPr lang="el-GR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EF936B-D355-4022-B888-53C17EA44D79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Разработка кода для реализации полета самолета над сценой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sp>
        <p:nvSpPr>
          <p:cNvPr id="13" name="Google Shape;74;p15">
            <a:extLst>
              <a:ext uri="{FF2B5EF4-FFF2-40B4-BE49-F238E27FC236}">
                <a16:creationId xmlns:a16="http://schemas.microsoft.com/office/drawing/2014/main" id="{4AFA58F2-3126-473A-A0E5-8E13B5FDC132}"/>
              </a:ext>
            </a:extLst>
          </p:cNvPr>
          <p:cNvSpPr txBox="1"/>
          <p:nvPr/>
        </p:nvSpPr>
        <p:spPr>
          <a:xfrm>
            <a:off x="1123949" y="3145968"/>
            <a:ext cx="2362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7CA8EE1-C957-4EAE-BECE-33C17DF60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345" y="1773821"/>
            <a:ext cx="2354804" cy="14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205838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35" y="802476"/>
            <a:ext cx="3896909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1200" spc="-4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</a:t>
            </a:r>
            <a:endParaRPr sz="1200" spc="-4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Номер слайда 8">
            <a:extLst>
              <a:ext uri="{FF2B5EF4-FFF2-40B4-BE49-F238E27FC236}">
                <a16:creationId xmlns:a16="http://schemas.microsoft.com/office/drawing/2014/main" id="{53F84418-E4D6-E2A5-3E0F-A9A56B4FC5BE}"/>
              </a:ext>
            </a:extLst>
          </p:cNvPr>
          <p:cNvSpPr txBox="1">
            <a:spLocks/>
          </p:cNvSpPr>
          <p:nvPr/>
        </p:nvSpPr>
        <p:spPr>
          <a:xfrm>
            <a:off x="-20944" y="3319545"/>
            <a:ext cx="527293" cy="137203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800" b="0" i="0" kern="120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5"/>
              </a:spcBef>
            </a:pPr>
            <a:fld id="{81D60167-4931-47E6-BA6A-407CBD079E47}" type="slidenum">
              <a:rPr lang="ru-RU" spc="-5" smtClean="0">
                <a:solidFill>
                  <a:srgbClr val="0070C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95"/>
                </a:spcBef>
              </a:pPr>
              <a:t>9</a:t>
            </a:fld>
            <a:endParaRPr lang="ru-RU" spc="-5" dirty="0">
              <a:solidFill>
                <a:srgbClr val="0070C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FC3CF-B111-A4CE-3C17-E25DEAA7304D}"/>
              </a:ext>
            </a:extLst>
          </p:cNvPr>
          <p:cNvCxnSpPr>
            <a:cxnSpLocks/>
          </p:cNvCxnSpPr>
          <p:nvPr/>
        </p:nvCxnSpPr>
        <p:spPr>
          <a:xfrm>
            <a:off x="196935" y="1019167"/>
            <a:ext cx="421622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3AB3BE-3404-2D88-6C65-5CE19A2952A6}"/>
              </a:ext>
            </a:extLst>
          </p:cNvPr>
          <p:cNvSpPr txBox="1"/>
          <p:nvPr/>
        </p:nvSpPr>
        <p:spPr>
          <a:xfrm>
            <a:off x="196935" y="1019167"/>
            <a:ext cx="4216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Моделям деревье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 и камней также нужно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присвоить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заснеженные </a:t>
            </a:r>
            <a:r>
              <a:rPr lang="ru-RU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текстуры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чтобы они вписывались в общую арктическую атмосферу.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Что касается </a:t>
            </a:r>
            <a:r>
              <a:rPr lang="ru-RU" sz="900" u="sng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деревьев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– 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необходимо подняться на уровень </a:t>
            </a:r>
            <a:r>
              <a:rPr lang="ru-RU" sz="9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родительского материала</a:t>
            </a:r>
            <a:r>
              <a:rPr lang="ru-RU" sz="9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изменив при этом летние текстуры на зимние.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Для изменения текстур камней используется виджет </a:t>
            </a:r>
            <a:r>
              <a:rPr lang="en-GB" sz="9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Runtime Virtual Textures</a:t>
            </a:r>
            <a:r>
              <a:rPr lang="en-GB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который позволяет настроить внешний вид текстур </a:t>
            </a:r>
            <a:r>
              <a:rPr lang="ru-RU" sz="900" u="sng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 помощью графа</a:t>
            </a:r>
            <a:r>
              <a:rPr lang="ru-RU" sz="9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ru-RU" sz="9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064DB4-6A42-4D62-BEAE-BD9694F98E37}"/>
              </a:ext>
            </a:extLst>
          </p:cNvPr>
          <p:cNvSpPr txBox="1"/>
          <p:nvPr/>
        </p:nvSpPr>
        <p:spPr>
          <a:xfrm>
            <a:off x="0" y="-2933"/>
            <a:ext cx="4621079" cy="58477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Введение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Постановка задачи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поверхности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Размещение деревьев и камней и нанесение текстур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Настройка отражений и тумана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Создание палаточного лагеря и места крушения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Разработка кода для реализации полета самолета над сценой</a:t>
            </a:r>
            <a:r>
              <a:rPr lang="ru-RU" sz="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Анализ результатов и перспективы дальнейшего развития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ru-RU" sz="8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Выводы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F116B1-CE1C-48F8-A651-474D4F02D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1976193"/>
            <a:ext cx="1172203" cy="112516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B2648CC-D6A3-4B62-AB25-76A325D0E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471" y="1976193"/>
            <a:ext cx="2566691" cy="1119531"/>
          </a:xfrm>
          <a:prstGeom prst="rect">
            <a:avLst/>
          </a:prstGeom>
        </p:spPr>
      </p:pic>
      <p:sp>
        <p:nvSpPr>
          <p:cNvPr id="18" name="Google Shape;74;p15">
            <a:extLst>
              <a:ext uri="{FF2B5EF4-FFF2-40B4-BE49-F238E27FC236}">
                <a16:creationId xmlns:a16="http://schemas.microsoft.com/office/drawing/2014/main" id="{D48887A2-DA8A-4E0A-AA13-70F372E2A3EC}"/>
              </a:ext>
            </a:extLst>
          </p:cNvPr>
          <p:cNvSpPr txBox="1"/>
          <p:nvPr/>
        </p:nvSpPr>
        <p:spPr>
          <a:xfrm>
            <a:off x="93958" y="3026375"/>
            <a:ext cx="1731416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Редактирование текстур деревьев 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Google Shape;74;p15">
            <a:extLst>
              <a:ext uri="{FF2B5EF4-FFF2-40B4-BE49-F238E27FC236}">
                <a16:creationId xmlns:a16="http://schemas.microsoft.com/office/drawing/2014/main" id="{763C9DA7-DC61-4EE3-8B5F-35E61024B843}"/>
              </a:ext>
            </a:extLst>
          </p:cNvPr>
          <p:cNvSpPr txBox="1"/>
          <p:nvPr/>
        </p:nvSpPr>
        <p:spPr>
          <a:xfrm>
            <a:off x="2264109" y="3026375"/>
            <a:ext cx="1731416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Граф </a:t>
            </a:r>
            <a:r>
              <a:rPr lang="en-GB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RTV-</a:t>
            </a:r>
            <a:r>
              <a:rPr lang="ru-RU" sz="8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текстур камней</a:t>
            </a:r>
            <a:endParaRPr sz="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090865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29097</TotalTime>
  <Words>1958</Words>
  <Application>Microsoft Office PowerPoint</Application>
  <PresentationFormat>Произвольный</PresentationFormat>
  <Paragraphs>157</Paragraphs>
  <Slides>20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Tahoma</vt:lpstr>
      <vt:lpstr>Times New Roman</vt:lpstr>
      <vt:lpstr>Verdana</vt:lpstr>
      <vt:lpstr>Office Theme</vt:lpstr>
      <vt:lpstr>Создание интерактивной среды в трехмерном движке Unreal Engine 5</vt:lpstr>
      <vt:lpstr>Содержание доклада</vt:lpstr>
      <vt:lpstr>Цель и задачи работы</vt:lpstr>
      <vt:lpstr>Создание поверхности</vt:lpstr>
      <vt:lpstr>Создание поверхности</vt:lpstr>
      <vt:lpstr>Создание поверхности</vt:lpstr>
      <vt:lpstr>Размещение деревьев и камней и нанесение текстур</vt:lpstr>
      <vt:lpstr>Размещение деревьев и камней и нанесение текстур</vt:lpstr>
      <vt:lpstr>Размещение деревьев и камней и нанесение текстур</vt:lpstr>
      <vt:lpstr>Настройка отражений и тумана</vt:lpstr>
      <vt:lpstr>Настройка отражений и тумана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@Название темы, раскрывающее всю  глубину замысла@</dc:title>
  <dc:subject>@Название темы, раскрывающее всю глубину замысла@</dc:subject>
  <dc:creator>Njuro</dc:creator>
  <cp:lastModifiedBy>Kozlov Vadim</cp:lastModifiedBy>
  <cp:revision>300</cp:revision>
  <cp:lastPrinted>2023-06-04T12:49:29Z</cp:lastPrinted>
  <dcterms:created xsi:type="dcterms:W3CDTF">2022-05-21T19:07:15Z</dcterms:created>
  <dcterms:modified xsi:type="dcterms:W3CDTF">2025-06-13T17:30:58Z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2022-02-17T00:00:00Z</vt:filetime>
  </property>
  <property fmtid="{D5CDD505-2E9C-101B-9397-08002B2CF9AE}" pid="3" name="Creator">
    <vt:lpwstr>This is MiKTeX-pdfTeX 4.10.0 (1.40.24)</vt:lpwstr>
  </property>
  <property fmtid="{D5CDD505-2E9C-101B-9397-08002B2CF9AE}" pid="4" name="LastSaved">
    <vt:filetime>2022-05-21T00:00:00Z</vt:filetime>
  </property>
</Properties>
</file>